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58"/>
    <p:restoredTop sz="94632"/>
  </p:normalViewPr>
  <p:slideViewPr>
    <p:cSldViewPr snapToGrid="0" snapToObjects="1">
      <p:cViewPr>
        <p:scale>
          <a:sx n="114" d="100"/>
          <a:sy n="114" d="100"/>
        </p:scale>
        <p:origin x="1688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FAFE3-959F-684F-8AF8-B7BF7B2036F6}" type="datetimeFigureOut">
              <a:rPr lang="en-US" smtClean="0"/>
              <a:t>6/14/20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2735C3-1DA5-1D42-B31A-CFE35FAD4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14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2735C3-1DA5-1D42-B31A-CFE35FAD4A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58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52A40-4BCE-1E4B-9498-0409C7B7A7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73D7B2-23B7-D145-9860-B631CDA86D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8341D-FE62-2642-A384-E7480CBED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F3D22-FED6-5140-B16B-BEECC722F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BF3BB-BAA3-5C4C-8933-1870A6C6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117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EA65D-5574-3D46-935B-6DEF9455F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739F1-C727-704D-9BD9-97D70B5274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758C0-F5B6-7D43-B935-DA5078BE7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8E192-91A6-4C46-B8A6-A748D748E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536D6-1A26-044F-952E-A1EFFD7B5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69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7F6210-70AD-654D-BEC8-6583683968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BDD9F8-3418-124E-8E0B-525CC838D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CC24E-71AB-0B49-9C3E-0DF2A4D83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E7236-26E1-684C-B943-D3B16AEE8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CFA30-CD26-D243-97FB-E2F92E645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022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0E857-095B-7044-B005-CF29A1F7F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FEAAB-220E-9A4B-AFB7-871D435FE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454CE-66E5-5248-9528-995439DA3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0D3D7-23F7-C644-BF66-824F545AE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3AA6B-5848-D24C-97AF-911C63F0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01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229BF-2424-F34C-A0C0-1894F93E8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B81E3-761C-FC49-B651-7E0286DB95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ADD25-BEB5-5E4D-8AE7-E1E8E745A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8F6681-8021-0745-96CB-2C3DCE363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03BC6-88C3-0F48-9614-7C4350727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40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D183B-DA89-E849-B129-96B44F944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F9127-0A8C-7846-9B33-636629553A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348A34-4578-9146-9C81-8E85974D33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5702E-A0CB-E644-86A1-E9855D954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33E1A-5184-6E4D-9B1C-F78ABBEF6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FD80F9-16D9-5040-A8CD-318E77AEB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605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C20CD-8807-BA49-83B8-B9E39A418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EC4A91-BF73-3042-89FA-3B546AA007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772DCD-8D79-D449-896E-E499D9A010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1C6B8A-83B7-B44D-9D11-8915626732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E43CDB-EBDE-3F4F-93E9-39AF90839D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247E00-1F95-FA40-90A8-36BDD924D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54AF1F-B9BE-2B4F-9D7A-569FA9C21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13C63A-644B-E645-A271-89F22CD4B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690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EAEC-35DA-574A-8CC6-F31F48349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79D931-F54E-0A41-BAF5-51A6E9165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B1087-EC74-9F48-9B58-86F0CDE9D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90C7E3-4CDB-5541-B5F5-CFAA3F52C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013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646C2-C97D-BE46-920B-B0E94CB6B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23A56F-FB68-D440-BE19-2FF721E54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2C2433-D203-D041-A547-31362C0F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358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07654-091C-9045-A1EA-D186FD7BE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9D8C6-24CE-7B42-8F9D-36FB5D4D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F8DA00-50EB-094A-9764-B1B4E9642C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7B694-2867-4B47-A411-59AFB053D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EAFFB-2466-1248-8002-5C551D710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5379B8-F2B1-4F45-81D6-3EF73A132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777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FFFF8-8691-C74A-8152-6D3366BC4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85B7F7-AED7-814E-931E-A55A1606FD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2D953-D5C1-6244-A248-A4054F7B63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287B3F-A565-664B-AC4A-C64AA970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43E5A-3396-2147-93E0-DA9DAA3F6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959D4D-8CDC-2846-8493-717FD4524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623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9A2404-319B-F44C-BAC0-A2AC4E492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50442-935F-8548-BB08-C0C108C882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8B42-44C2-2A45-B44B-9DCD1B0120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92E68-EFA7-BB47-B259-9936E7BB7BB5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89A92-B866-FC4C-88F6-C78EE51442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C1990-8D84-2C4D-94F2-5E6634C321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F65BF-55AA-9648-866E-2B0485E41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565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7F4814-4C10-1748-A2FF-845C3EFEDE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C60DFC-B156-1244-8A3B-C8644F7A19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THE DESIGN OF EVERYDAY THINGS – CHP.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5EACD0-D82B-A74A-A6A1-0D67B2E775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Presented by Sadeq </a:t>
            </a:r>
            <a:r>
              <a:rPr lang="en-US" b="1" dirty="0" err="1">
                <a:latin typeface="Century Gothic" panose="020B0502020202020204" pitchFamily="34" charset="0"/>
              </a:rPr>
              <a:t>Alkhoori</a:t>
            </a:r>
            <a:endParaRPr lang="en-US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3812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096E6-ACFA-C34A-BF3F-E4C0C9770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361" y="36512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The Author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07E21-C3E3-2E42-860D-685AA82866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361" y="1702667"/>
            <a:ext cx="10515600" cy="3054606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Century Gothic" panose="020B0502020202020204" pitchFamily="34" charset="0"/>
              </a:rPr>
              <a:t>Don Norman </a:t>
            </a:r>
            <a:r>
              <a:rPr lang="en-US" sz="2000" dirty="0">
                <a:latin typeface="Century Gothic" panose="020B0502020202020204" pitchFamily="34" charset="0"/>
              </a:rPr>
              <a:t>is an American researcher, professor, and author. He is the</a:t>
            </a:r>
            <a:br>
              <a:rPr lang="en-US" sz="2000" dirty="0">
                <a:latin typeface="Century Gothic" panose="020B0502020202020204" pitchFamily="34" charset="0"/>
              </a:rPr>
            </a:br>
            <a:r>
              <a:rPr lang="en-US" sz="2000" dirty="0">
                <a:latin typeface="Century Gothic" panose="020B0502020202020204" pitchFamily="34" charset="0"/>
              </a:rPr>
              <a:t>director of The Design Lab at the University of California.</a:t>
            </a:r>
          </a:p>
          <a:p>
            <a:pPr marL="0" indent="0">
              <a:buNone/>
            </a:pPr>
            <a:endParaRPr lang="en-US" sz="2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Century Gothic" panose="020B0502020202020204" pitchFamily="34" charset="0"/>
              </a:rPr>
              <a:t>He is widely known for his knowledge and expertise in the fields of design, usability engineering, and cognitive science.</a:t>
            </a:r>
          </a:p>
          <a:p>
            <a:pPr marL="0" indent="0">
              <a:buNone/>
            </a:pPr>
            <a:endParaRPr lang="en-US" sz="2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Century Gothic" panose="020B0502020202020204" pitchFamily="34" charset="0"/>
              </a:rPr>
              <a:t>In his books, Norman considers an underlining purpose of furthering the field of design, from doors to computers.</a:t>
            </a:r>
          </a:p>
          <a:p>
            <a:pPr marL="0" indent="0">
              <a:buNone/>
            </a:pPr>
            <a:endParaRPr lang="en-US" sz="2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Century Gothic" panose="020B0502020202020204" pitchFamily="34" charset="0"/>
            </a:endParaRPr>
          </a:p>
          <a:p>
            <a:pPr marL="0" indent="0" algn="just">
              <a:buNone/>
            </a:pPr>
            <a:endParaRPr lang="en-US" sz="2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28A82C-D027-9C49-8A16-117846D58D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49"/>
          <a:stretch/>
        </p:blipFill>
        <p:spPr>
          <a:xfrm>
            <a:off x="10018937" y="365125"/>
            <a:ext cx="1956048" cy="18093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1969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CB549-12B6-A143-BA09-AA4FC116C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Norman’s Important Principles for users’ Interaction: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3ADD9-990B-C54F-8CA2-02425B254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9469"/>
            <a:ext cx="10515600" cy="4130248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Affordances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sz="2000" dirty="0">
                <a:latin typeface="Century Gothic" panose="020B0502020202020204" pitchFamily="34" charset="0"/>
              </a:rPr>
              <a:t>The proper affordances exist to make the desired actions possible.</a:t>
            </a:r>
            <a:br>
              <a:rPr lang="en-US" sz="2000" dirty="0">
                <a:latin typeface="Century Gothic" panose="020B0502020202020204" pitchFamily="34" charset="0"/>
              </a:rPr>
            </a:br>
            <a:endParaRPr lang="en-US" sz="1800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Signifiers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sz="2000" dirty="0">
                <a:latin typeface="Century Gothic" panose="020B0502020202020204" pitchFamily="34" charset="0"/>
              </a:rPr>
              <a:t>Is the communication where the action should take place. </a:t>
            </a:r>
            <a:br>
              <a:rPr lang="en-US" sz="2000" dirty="0">
                <a:latin typeface="Century Gothic" panose="020B0502020202020204" pitchFamily="34" charset="0"/>
              </a:rPr>
            </a:b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Mappings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sz="2000" dirty="0">
                <a:latin typeface="Century Gothic" panose="020B0502020202020204" pitchFamily="34" charset="0"/>
              </a:rPr>
              <a:t>Performing well layout of controls and displays. </a:t>
            </a:r>
            <a:br>
              <a:rPr lang="en-US" sz="2000" dirty="0">
                <a:latin typeface="Century Gothic" panose="020B0502020202020204" pitchFamily="34" charset="0"/>
              </a:rPr>
            </a:br>
            <a:endParaRPr lang="en-US" sz="2000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Feedback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sz="2000" dirty="0">
                <a:latin typeface="Century Gothic" panose="020B0502020202020204" pitchFamily="34" charset="0"/>
              </a:rPr>
              <a:t>After an action has been executed, it should be easy to determine the new state.</a:t>
            </a:r>
          </a:p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926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8233-0098-5B4C-A9A9-092312CCD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E0557-9510-D245-83ED-AE89DD22F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Conceptual Mode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sz="2000" dirty="0">
                <a:latin typeface="Century Gothic" panose="020B0502020202020204" pitchFamily="34" charset="0"/>
              </a:rPr>
              <a:t>The enhancement of both discoverability and evaluation of results.</a:t>
            </a:r>
            <a:br>
              <a:rPr lang="en-US" sz="2000" dirty="0">
                <a:latin typeface="Century Gothic" panose="020B0502020202020204" pitchFamily="34" charset="0"/>
              </a:rPr>
            </a:br>
            <a:endParaRPr lang="en-US" sz="2000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Discoverability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sz="2000" dirty="0">
                <a:latin typeface="Century Gothic" panose="020B0502020202020204" pitchFamily="34" charset="0"/>
              </a:rPr>
              <a:t>It is possible to determine what actions are possible and the current state of the device.</a:t>
            </a:r>
            <a:br>
              <a:rPr lang="en-US" sz="2000" dirty="0">
                <a:latin typeface="Century Gothic" panose="020B0502020202020204" pitchFamily="34" charset="0"/>
              </a:rPr>
            </a:br>
            <a:endParaRPr lang="en-US" sz="2000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Constrains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sz="2000" dirty="0">
                <a:latin typeface="Century Gothic" panose="020B0502020202020204" pitchFamily="34" charset="0"/>
              </a:rPr>
              <a:t>To provide semantic, logical, physical and cultural constraints which guides one’s actions and eases interpretation.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557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B577F-C52F-0B42-B2E2-0138D3FC2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Discussion 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58E3B-2805-BE43-A770-03AF1F79B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just">
              <a:buFont typeface="+mj-lt"/>
              <a:buAutoNum type="arabicPeriod"/>
            </a:pPr>
            <a:r>
              <a:rPr lang="en-US" sz="2300" dirty="0">
                <a:latin typeface="Century Gothic" panose="020B0502020202020204" pitchFamily="34" charset="0"/>
              </a:rPr>
              <a:t>What might be a solution for mis-leaded designs in the market. Can some of them be harmful to people, or do they just set a weak communication between a machine and the user </a:t>
            </a:r>
            <a:r>
              <a:rPr lang="en-US" sz="2300" dirty="0">
                <a:cs typeface="Times New Roman" panose="02020603050405020304" pitchFamily="18" charset="0"/>
              </a:rPr>
              <a:t>?</a:t>
            </a:r>
            <a:endParaRPr lang="en-US" sz="2300" dirty="0">
              <a:latin typeface="+mj-lt"/>
              <a:cs typeface="Times New Roman" panose="02020603050405020304" pitchFamily="18" charset="0"/>
            </a:endParaRPr>
          </a:p>
          <a:p>
            <a:pPr marL="514350" indent="-514350" algn="just">
              <a:buFont typeface="+mj-lt"/>
              <a:buAutoNum type="arabicPeriod"/>
            </a:pPr>
            <a:endParaRPr lang="en-US" sz="2300" dirty="0">
              <a:latin typeface="+mj-lt"/>
              <a:cs typeface="Times New Roman" panose="02020603050405020304" pitchFamily="18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en-US" sz="2300" dirty="0">
                <a:latin typeface="Century Gothic" panose="020B0502020202020204" pitchFamily="34" charset="0"/>
                <a:cs typeface="Times New Roman" panose="02020603050405020304" pitchFamily="18" charset="0"/>
              </a:rPr>
              <a:t>Should all designs contain aesthetics as a main element </a:t>
            </a:r>
            <a:r>
              <a:rPr lang="en-US" sz="2300" dirty="0">
                <a:cs typeface="Times New Roman" panose="02020603050405020304" pitchFamily="18" charset="0"/>
              </a:rPr>
              <a:t>?</a:t>
            </a:r>
          </a:p>
          <a:p>
            <a:pPr marL="514350" indent="-514350" algn="just">
              <a:buFont typeface="+mj-lt"/>
              <a:buAutoNum type="arabicPeriod"/>
            </a:pPr>
            <a:endParaRPr lang="en-US" sz="2300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en-US" sz="2300" dirty="0">
                <a:latin typeface="Century Gothic" panose="020B0502020202020204" pitchFamily="34" charset="0"/>
              </a:rPr>
              <a:t>How can one implement aesthetics into everyday devices</a:t>
            </a:r>
            <a:r>
              <a:rPr lang="en-US" sz="2300" dirty="0">
                <a:cs typeface="Times New Roman" panose="02020603050405020304" pitchFamily="18" charset="0"/>
              </a:rPr>
              <a:t>?</a:t>
            </a:r>
            <a:r>
              <a:rPr lang="en-US" sz="2300" dirty="0">
                <a:latin typeface="Century Gothic" panose="020B0502020202020204" pitchFamily="34" charset="0"/>
              </a:rPr>
              <a:t> For instance, doors, mobile phones, and so on, without forgetting the main purpose of implementing an interactive device.</a:t>
            </a:r>
          </a:p>
          <a:p>
            <a:pPr marL="0" indent="0" algn="just">
              <a:buNone/>
            </a:pPr>
            <a:endParaRPr lang="en-US" sz="2300" dirty="0">
              <a:latin typeface="+mj-lt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314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06F19-FD98-2C46-A14B-E3EEC17A5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FF391-74CB-D84B-B550-F819DE5CA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just">
              <a:buAutoNum type="arabicPeriod" startAt="4"/>
            </a:pPr>
            <a:r>
              <a:rPr lang="en-US" sz="2300" dirty="0">
                <a:latin typeface="Century Gothic" panose="020B0502020202020204" pitchFamily="34" charset="0"/>
              </a:rPr>
              <a:t>Do you agree that we must design our machines on the assumption that people will make errors</a:t>
            </a:r>
            <a:r>
              <a:rPr lang="en-US" sz="2300" dirty="0">
                <a:cs typeface="Times New Roman" panose="02020603050405020304" pitchFamily="18" charset="0"/>
              </a:rPr>
              <a:t>?</a:t>
            </a:r>
          </a:p>
          <a:p>
            <a:pPr marL="457200" indent="-457200" algn="just">
              <a:buAutoNum type="arabicPeriod" startAt="4"/>
            </a:pPr>
            <a:endParaRPr lang="en-US" sz="2300" dirty="0">
              <a:latin typeface="Century Gothic" panose="020B050202020202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buAutoNum type="arabicPeriod" startAt="4"/>
            </a:pPr>
            <a:r>
              <a:rPr lang="en-US" sz="2300" dirty="0">
                <a:latin typeface="Century Gothic" panose="020B0502020202020204" pitchFamily="34" charset="0"/>
              </a:rPr>
              <a:t>How do you think a good design from Norman’s definition might help us evolve</a:t>
            </a:r>
            <a:r>
              <a:rPr lang="en-US" sz="2300" dirty="0">
                <a:cs typeface="Times New Roman" panose="02020603050405020304" pitchFamily="18" charset="0"/>
              </a:rPr>
              <a:t>?</a:t>
            </a:r>
          </a:p>
          <a:p>
            <a:pPr marL="514350" indent="-514350">
              <a:buAutoNum type="arabicPeriod" startAt="4"/>
            </a:pPr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313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BF2C78-007D-D246-82F3-552DE92D0A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A24B96-72C9-C146-BBC0-BE25BE3C0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THANK YOU FOR ENGAGING!</a:t>
            </a:r>
          </a:p>
        </p:txBody>
      </p:sp>
    </p:spTree>
    <p:extLst>
      <p:ext uri="{BB962C8B-B14F-4D97-AF65-F5344CB8AC3E}">
        <p14:creationId xmlns:p14="http://schemas.microsoft.com/office/powerpoint/2010/main" val="1806044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</TotalTime>
  <Words>163</Words>
  <Application>Microsoft Macintosh PowerPoint</Application>
  <PresentationFormat>Widescreen</PresentationFormat>
  <Paragraphs>34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Century Gothic</vt:lpstr>
      <vt:lpstr>Times New Roman</vt:lpstr>
      <vt:lpstr>Office Theme</vt:lpstr>
      <vt:lpstr>THE DESIGN OF EVERYDAY THINGS – CHP. 1</vt:lpstr>
      <vt:lpstr>The Author</vt:lpstr>
      <vt:lpstr>Norman’s Important Principles for users’ Interaction:</vt:lpstr>
      <vt:lpstr>Continued</vt:lpstr>
      <vt:lpstr>Discussion Questions:</vt:lpstr>
      <vt:lpstr>Continued</vt:lpstr>
      <vt:lpstr>THANK YOU FOR ENGAGING!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DESIGN OF EVERYDAY THINGS – CHP. 1</dc:title>
  <dc:creator>sadeq mohammed Al khouri</dc:creator>
  <cp:lastModifiedBy>sadeq mohammed Al khouri</cp:lastModifiedBy>
  <cp:revision>11</cp:revision>
  <dcterms:created xsi:type="dcterms:W3CDTF">2020-06-13T18:10:18Z</dcterms:created>
  <dcterms:modified xsi:type="dcterms:W3CDTF">2020-06-14T10:17:10Z</dcterms:modified>
</cp:coreProperties>
</file>

<file path=docProps/thumbnail.jpeg>
</file>